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18288000" cy="10287000"/>
  <p:notesSz cx="6858000" cy="9144000"/>
  <p:embeddedFontLst>
    <p:embeddedFont>
      <p:font typeface="Canva Sans" panose="020B0503030501040103" pitchFamily="34" charset="0"/>
      <p:regular r:id="rId23"/>
    </p:embeddedFont>
    <p:embeddedFont>
      <p:font typeface="Public Sans" pitchFamily="2" charset="77"/>
      <p:regular r:id="rId24"/>
    </p:embeddedFont>
    <p:embeddedFont>
      <p:font typeface="Public Sans Bold" pitchFamily="2" charset="77"/>
      <p:regular r:id="rId2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880" autoAdjust="0"/>
    <p:restoredTop sz="94607" autoAdjust="0"/>
  </p:normalViewPr>
  <p:slideViewPr>
    <p:cSldViewPr>
      <p:cViewPr varScale="1">
        <p:scale>
          <a:sx n="97" d="100"/>
          <a:sy n="97" d="100"/>
        </p:scale>
        <p:origin x="664" y="50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268E1E-0E44-426D-905E-8AD9B19D2182}" type="datetimeFigureOut">
              <a:rPr lang="cs-CZ" smtClean="0"/>
              <a:t>15.05.2025</a:t>
            </a:fld>
            <a:endParaRPr lang="cs-CZ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cs-CZ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cs-CZ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cs-CZ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1B2431-D351-4C6E-A3CF-9DFAC0E3E050}" type="slidenum">
              <a:rPr lang="cs-CZ" smtClean="0"/>
              <a:t>‹#›</a:t>
            </a:fld>
            <a:endParaRPr lang="cs-CZ"/>
          </a:p>
        </p:txBody>
      </p:sp>
    </p:spTree>
    <p:extLst>
      <p:ext uri="{BB962C8B-B14F-4D97-AF65-F5344CB8AC3E}">
        <p14:creationId xmlns:p14="http://schemas.microsoft.com/office/powerpoint/2010/main" val="17988891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857500" y="512763"/>
            <a:ext cx="3429000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5180013" y="0"/>
            <a:ext cx="3962400" cy="3429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r>
              <a:rPr lang="cs-CZ"/>
              <a:t>1.7.2013</a:t>
            </a:r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90763" y="512763"/>
            <a:ext cx="4562475" cy="25669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914400" y="3251200"/>
            <a:ext cx="7315200" cy="30813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5180013" y="6502400"/>
            <a:ext cx="3962400" cy="34131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r>
              <a:rPr lang="cs-CZ"/>
              <a:t>‹#›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5/15/25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15923" y="2024153"/>
            <a:ext cx="12256154" cy="344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 b="1">
                <a:solidFill>
                  <a:srgbClr val="F6F6F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Finding Your Next Game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5662995" y="5725440"/>
            <a:ext cx="6962010" cy="12528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4968"/>
              </a:lnSpc>
              <a:spcBef>
                <a:spcPct val="0"/>
              </a:spcBef>
            </a:pPr>
            <a:r>
              <a:rPr lang="en-US" sz="3548">
                <a:solidFill>
                  <a:srgbClr val="F6F6F6"/>
                </a:solidFill>
                <a:latin typeface="Public Sans"/>
                <a:ea typeface="Public Sans"/>
                <a:cs typeface="Public Sans"/>
                <a:sym typeface="Public Sans"/>
              </a:rPr>
              <a:t>A Games Recommendation Capstone Project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655719" y="7120708"/>
            <a:ext cx="2976562" cy="3892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219"/>
              </a:lnSpc>
              <a:spcBef>
                <a:spcPct val="0"/>
              </a:spcBef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by Mahamed Abdulle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9561035" cy="10287000"/>
            <a:chOff x="0" y="0"/>
            <a:chExt cx="2518133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518133" cy="2709333"/>
            </a:xfrm>
            <a:custGeom>
              <a:avLst/>
              <a:gdLst/>
              <a:ahLst/>
              <a:cxnLst/>
              <a:rect l="l" t="t" r="r" b="b"/>
              <a:pathLst>
                <a:path w="2518133" h="2709333">
                  <a:moveTo>
                    <a:pt x="0" y="0"/>
                  </a:moveTo>
                  <a:lnTo>
                    <a:pt x="2518133" y="0"/>
                  </a:lnTo>
                  <a:lnTo>
                    <a:pt x="2518133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45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518133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2726733"/>
            <a:ext cx="9144000" cy="5970671"/>
          </a:xfrm>
          <a:custGeom>
            <a:avLst/>
            <a:gdLst/>
            <a:ahLst/>
            <a:cxnLst/>
            <a:rect l="l" t="t" r="r" b="b"/>
            <a:pathLst>
              <a:path w="9144000" h="5970671">
                <a:moveTo>
                  <a:pt x="0" y="0"/>
                </a:moveTo>
                <a:lnTo>
                  <a:pt x="9144000" y="0"/>
                </a:lnTo>
                <a:lnTo>
                  <a:pt x="9144000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-6796" r="-2030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9561035" y="224698"/>
            <a:ext cx="8332115" cy="228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6500" b="1">
                <a:solidFill>
                  <a:srgbClr val="F1F0F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Average costs of a game per year?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335107" y="4212121"/>
            <a:ext cx="8558043" cy="2389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At first glance, games look like they are becoming more expensive</a:t>
            </a:r>
          </a:p>
          <a:p>
            <a:pPr marL="496567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Steam works differently, older games are no longer sold at release price but discounted.</a:t>
            </a:r>
          </a:p>
          <a:p>
            <a:pPr marL="496567" lvl="1" indent="-248284" algn="just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The average price for 2025 looks low, but due to limited data</a:t>
            </a:r>
          </a:p>
        </p:txBody>
      </p:sp>
    </p:spTree>
  </p:cSld>
  <p:clrMapOvr>
    <a:masterClrMapping/>
  </p:clrMapOvr>
  <p:transition>
    <p:push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51439" y="0"/>
            <a:ext cx="9144000" cy="10287000"/>
            <a:chOff x="0" y="0"/>
            <a:chExt cx="240829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45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408296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298406" y="2309185"/>
            <a:ext cx="7960894" cy="5970671"/>
          </a:xfrm>
          <a:custGeom>
            <a:avLst/>
            <a:gdLst/>
            <a:ahLst/>
            <a:cxnLst/>
            <a:rect l="l" t="t" r="r" b="b"/>
            <a:pathLst>
              <a:path w="7960894" h="5970671">
                <a:moveTo>
                  <a:pt x="0" y="0"/>
                </a:moveTo>
                <a:lnTo>
                  <a:pt x="7960894" y="0"/>
                </a:lnTo>
                <a:lnTo>
                  <a:pt x="7960894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169235" y="26360"/>
            <a:ext cx="8823325" cy="228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6500" b="1">
                <a:solidFill>
                  <a:srgbClr val="F1F0F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Review Category Distribution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41539" y="3924935"/>
            <a:ext cx="8558043" cy="1989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The majority of games receive positive reviews, with "Very Positive" and "Mostly Positive" making up the largest portions.</a:t>
            </a:r>
          </a:p>
          <a:p>
            <a:pPr marL="496567" lvl="1" indent="-248284" algn="just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Negative reviews are rare, suggesting most games are generally well-received.</a:t>
            </a:r>
          </a:p>
        </p:txBody>
      </p:sp>
    </p:spTree>
  </p:cSld>
  <p:clrMapOvr>
    <a:masterClrMapping/>
  </p:clrMapOvr>
  <p:transition>
    <p:push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9144000" cy="10287000"/>
            <a:chOff x="0" y="0"/>
            <a:chExt cx="240829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45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408296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0" y="2189407"/>
            <a:ext cx="9144000" cy="4635738"/>
          </a:xfrm>
          <a:custGeom>
            <a:avLst/>
            <a:gdLst/>
            <a:ahLst/>
            <a:cxnLst/>
            <a:rect l="l" t="t" r="r" b="b"/>
            <a:pathLst>
              <a:path w="9144000" h="4635738">
                <a:moveTo>
                  <a:pt x="0" y="0"/>
                </a:moveTo>
                <a:lnTo>
                  <a:pt x="9144000" y="0"/>
                </a:lnTo>
                <a:lnTo>
                  <a:pt x="9144000" y="4635739"/>
                </a:lnTo>
                <a:lnTo>
                  <a:pt x="0" y="463573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t="-175" b="-175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9253114" y="392113"/>
            <a:ext cx="4801699" cy="106676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6500" b="1" dirty="0">
                <a:solidFill>
                  <a:srgbClr val="F1F0F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Word Cloud 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253114" y="3954145"/>
            <a:ext cx="8558043" cy="1189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The most common word in game descriptions is "world".</a:t>
            </a:r>
          </a:p>
          <a:p>
            <a:pPr marL="496567" lvl="1" indent="-248284" algn="just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This reflects the popularity of open-world games, now a major selling point in the industry.</a:t>
            </a:r>
          </a:p>
        </p:txBody>
      </p:sp>
    </p:spTree>
  </p:cSld>
  <p:clrMapOvr>
    <a:masterClrMapping/>
  </p:clrMapOvr>
  <p:transition>
    <p:push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22700" y="0"/>
            <a:ext cx="9276225" cy="10379558"/>
            <a:chOff x="0" y="0"/>
            <a:chExt cx="2443121" cy="2733711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43121" cy="2733711"/>
            </a:xfrm>
            <a:custGeom>
              <a:avLst/>
              <a:gdLst/>
              <a:ahLst/>
              <a:cxnLst/>
              <a:rect l="l" t="t" r="r" b="b"/>
              <a:pathLst>
                <a:path w="2443121" h="2733711">
                  <a:moveTo>
                    <a:pt x="0" y="0"/>
                  </a:moveTo>
                  <a:lnTo>
                    <a:pt x="2443121" y="0"/>
                  </a:lnTo>
                  <a:lnTo>
                    <a:pt x="2443121" y="2733711"/>
                  </a:lnTo>
                  <a:lnTo>
                    <a:pt x="0" y="2733711"/>
                  </a:lnTo>
                  <a:close/>
                </a:path>
              </a:pathLst>
            </a:custGeom>
            <a:solidFill>
              <a:srgbClr val="00145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443121" cy="2781336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296400" y="2933700"/>
            <a:ext cx="9123825" cy="5704186"/>
          </a:xfrm>
          <a:custGeom>
            <a:avLst/>
            <a:gdLst/>
            <a:ahLst/>
            <a:cxnLst/>
            <a:rect l="l" t="t" r="r" b="b"/>
            <a:pathLst>
              <a:path w="9506976" h="5704186">
                <a:moveTo>
                  <a:pt x="0" y="0"/>
                </a:moveTo>
                <a:lnTo>
                  <a:pt x="9506976" y="0"/>
                </a:lnTo>
                <a:lnTo>
                  <a:pt x="9506976" y="5704185"/>
                </a:lnTo>
                <a:lnTo>
                  <a:pt x="0" y="570418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156013" y="423036"/>
            <a:ext cx="8987987" cy="228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6500" b="1">
                <a:solidFill>
                  <a:srgbClr val="F1F0F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When’s the best time to save your wallet?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370985" y="3954145"/>
            <a:ext cx="8558043" cy="19894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 algn="just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Games are most released in April and October</a:t>
            </a:r>
          </a:p>
          <a:p>
            <a:pPr marL="496567" lvl="1" indent="-248284" algn="just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Most likely due to being first financial quarter and holidays.</a:t>
            </a:r>
          </a:p>
          <a:p>
            <a:pPr marL="496567" lvl="1" indent="-248284" algn="just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Summer holidays have small releases as people are on Holiday, and Steam has a big Summer Sale.</a:t>
            </a:r>
          </a:p>
        </p:txBody>
      </p:sp>
    </p:spTree>
  </p:cSld>
  <p:clrMapOvr>
    <a:masterClrMapping/>
  </p:clrMapOvr>
  <p:transition>
    <p:push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15923" y="1573530"/>
            <a:ext cx="12256154" cy="51968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 b="1">
                <a:solidFill>
                  <a:srgbClr val="F6F6F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Building the Semantic Recommender</a:t>
            </a:r>
          </a:p>
        </p:txBody>
      </p:sp>
    </p:spTree>
  </p:cSld>
  <p:clrMapOvr>
    <a:masterClrMapping/>
  </p:clrMapOvr>
  <p:transition>
    <p:push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1138639" y="1518801"/>
            <a:ext cx="5455713" cy="7739499"/>
          </a:xfrm>
          <a:custGeom>
            <a:avLst/>
            <a:gdLst/>
            <a:ahLst/>
            <a:cxnLst/>
            <a:rect l="l" t="t" r="r" b="b"/>
            <a:pathLst>
              <a:path w="5455713" h="7739499">
                <a:moveTo>
                  <a:pt x="0" y="0"/>
                </a:moveTo>
                <a:lnTo>
                  <a:pt x="5455713" y="0"/>
                </a:lnTo>
                <a:lnTo>
                  <a:pt x="5455713" y="7739499"/>
                </a:lnTo>
                <a:lnTo>
                  <a:pt x="0" y="773949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Freeform 3"/>
          <p:cNvSpPr/>
          <p:nvPr/>
        </p:nvSpPr>
        <p:spPr>
          <a:xfrm>
            <a:off x="10451068" y="4410525"/>
            <a:ext cx="1731185" cy="1731185"/>
          </a:xfrm>
          <a:custGeom>
            <a:avLst/>
            <a:gdLst/>
            <a:ahLst/>
            <a:cxnLst/>
            <a:rect l="l" t="t" r="r" b="b"/>
            <a:pathLst>
              <a:path w="1731185" h="1731185">
                <a:moveTo>
                  <a:pt x="0" y="0"/>
                </a:moveTo>
                <a:lnTo>
                  <a:pt x="1731185" y="0"/>
                </a:lnTo>
                <a:lnTo>
                  <a:pt x="1731185" y="1731185"/>
                </a:lnTo>
                <a:lnTo>
                  <a:pt x="0" y="173118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4" name="TextBox 4"/>
          <p:cNvSpPr txBox="1"/>
          <p:nvPr/>
        </p:nvSpPr>
        <p:spPr>
          <a:xfrm>
            <a:off x="1028700" y="885825"/>
            <a:ext cx="13422789" cy="228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65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Building the Semantic Recommender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0" y="4353375"/>
            <a:ext cx="9553916" cy="2846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ctr">
              <a:lnSpc>
                <a:spcPts val="3779"/>
              </a:lnSpc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Cleaned and prepared the game description data.</a:t>
            </a:r>
          </a:p>
          <a:p>
            <a:pPr marL="582930" lvl="1" indent="-291465" algn="ctr">
              <a:lnSpc>
                <a:spcPts val="3779"/>
              </a:lnSpc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Converted the text into numerical embeddings using OpenAI’s embedding model.</a:t>
            </a:r>
          </a:p>
          <a:p>
            <a:pPr marL="582930" lvl="1" indent="-291465" algn="ctr">
              <a:lnSpc>
                <a:spcPts val="3779"/>
              </a:lnSpc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Performed similarity searches to recommend semantically similar games.</a:t>
            </a:r>
          </a:p>
          <a:p>
            <a:pPr algn="ctr">
              <a:lnSpc>
                <a:spcPts val="3779"/>
              </a:lnSpc>
              <a:spcBef>
                <a:spcPct val="0"/>
              </a:spcBef>
            </a:pPr>
            <a:endParaRPr lang="en-US" sz="2700" b="1">
              <a:solidFill>
                <a:srgbClr val="0E0857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sp>
        <p:nvSpPr>
          <p:cNvPr id="6" name="TextBox 6"/>
          <p:cNvSpPr txBox="1"/>
          <p:nvPr/>
        </p:nvSpPr>
        <p:spPr>
          <a:xfrm>
            <a:off x="12844865" y="8520010"/>
            <a:ext cx="2043261" cy="26669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100"/>
              </a:lnSpc>
              <a:spcBef>
                <a:spcPct val="0"/>
              </a:spcBef>
            </a:pPr>
            <a:r>
              <a:rPr lang="en-US" sz="15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generated by napkin ai</a:t>
            </a:r>
          </a:p>
        </p:txBody>
      </p:sp>
    </p:spTree>
  </p:cSld>
  <p:clrMapOvr>
    <a:masterClrMapping/>
  </p:clrMapOvr>
  <p:transition>
    <p:push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15923" y="4202430"/>
            <a:ext cx="12256154" cy="16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 b="1">
                <a:solidFill>
                  <a:srgbClr val="F6F6F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Demo Time!</a:t>
            </a:r>
          </a:p>
        </p:txBody>
      </p:sp>
    </p:spTree>
  </p:cSld>
  <p:clrMapOvr>
    <a:masterClrMapping/>
  </p:clrMapOvr>
  <p:transition>
    <p:push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15923" y="3326130"/>
            <a:ext cx="12256154" cy="344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 b="1">
                <a:solidFill>
                  <a:srgbClr val="F6F6F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Summary &amp; Next Steps</a:t>
            </a:r>
          </a:p>
        </p:txBody>
      </p:sp>
    </p:spTree>
  </p:cSld>
  <p:clrMapOvr>
    <a:masterClrMapping/>
  </p:clrMapOvr>
  <p:transition>
    <p:push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791904" y="0"/>
            <a:ext cx="8496096" cy="10287000"/>
            <a:chOff x="0" y="0"/>
            <a:chExt cx="2237655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237655" cy="2709333"/>
            </a:xfrm>
            <a:custGeom>
              <a:avLst/>
              <a:gdLst/>
              <a:ahLst/>
              <a:cxnLst/>
              <a:rect l="l" t="t" r="r" b="b"/>
              <a:pathLst>
                <a:path w="2237655" h="2709333">
                  <a:moveTo>
                    <a:pt x="0" y="0"/>
                  </a:moveTo>
                  <a:lnTo>
                    <a:pt x="2237655" y="0"/>
                  </a:lnTo>
                  <a:lnTo>
                    <a:pt x="2237655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45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237655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10861473" y="1965021"/>
            <a:ext cx="6356958" cy="6356958"/>
          </a:xfrm>
          <a:custGeom>
            <a:avLst/>
            <a:gdLst/>
            <a:ahLst/>
            <a:cxnLst/>
            <a:rect l="l" t="t" r="r" b="b"/>
            <a:pathLst>
              <a:path w="6356958" h="6356958">
                <a:moveTo>
                  <a:pt x="0" y="0"/>
                </a:moveTo>
                <a:lnTo>
                  <a:pt x="6356958" y="0"/>
                </a:lnTo>
                <a:lnTo>
                  <a:pt x="6356958" y="6356958"/>
                </a:lnTo>
                <a:lnTo>
                  <a:pt x="0" y="635695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169235" y="885825"/>
            <a:ext cx="6824746" cy="228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just">
              <a:lnSpc>
                <a:spcPts val="9100"/>
              </a:lnSpc>
              <a:spcBef>
                <a:spcPct val="0"/>
              </a:spcBef>
            </a:pPr>
            <a:r>
              <a:rPr lang="en-US" sz="65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Summary &amp; Next Steps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-132225" y="3652581"/>
            <a:ext cx="9739014" cy="288162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b="1" dirty="0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Objective: Create a game recommendation system.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b="1" dirty="0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Solution: Built a semantic-based recommender using game data and text similarity.</a:t>
            </a:r>
          </a:p>
          <a:p>
            <a:pPr marL="582930" lvl="1" indent="-291465" algn="just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700" b="1" dirty="0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Next Steps: Improve filtering and accuracy by integrating large language models (LLMs).</a:t>
            </a:r>
          </a:p>
          <a:p>
            <a:pPr algn="just">
              <a:lnSpc>
                <a:spcPts val="3779"/>
              </a:lnSpc>
              <a:spcBef>
                <a:spcPct val="0"/>
              </a:spcBef>
            </a:pPr>
            <a:endParaRPr lang="en-US" sz="2700" b="1" dirty="0">
              <a:solidFill>
                <a:srgbClr val="0E0857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</p:spTree>
  </p:cSld>
  <p:clrMapOvr>
    <a:masterClrMapping/>
  </p:clrMapOvr>
  <p:transition>
    <p:push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15923" y="4202430"/>
            <a:ext cx="12256154" cy="16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 b="1">
                <a:solidFill>
                  <a:srgbClr val="F6F6F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THANK YOU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16572" y="1357920"/>
            <a:ext cx="12854856" cy="7424973"/>
          </a:xfrm>
          <a:custGeom>
            <a:avLst/>
            <a:gdLst/>
            <a:ahLst/>
            <a:cxnLst/>
            <a:rect l="l" t="t" r="r" b="b"/>
            <a:pathLst>
              <a:path w="12854856" h="7424973">
                <a:moveTo>
                  <a:pt x="0" y="0"/>
                </a:moveTo>
                <a:lnTo>
                  <a:pt x="12854856" y="0"/>
                </a:lnTo>
                <a:lnTo>
                  <a:pt x="12854856" y="7424973"/>
                </a:lnTo>
                <a:lnTo>
                  <a:pt x="0" y="7424973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b="-6402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3" name="TextBox 3"/>
          <p:cNvSpPr txBox="1"/>
          <p:nvPr/>
        </p:nvSpPr>
        <p:spPr>
          <a:xfrm>
            <a:off x="1028700" y="885825"/>
            <a:ext cx="13422789" cy="113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65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Table of Contents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7713687" y="8725743"/>
            <a:ext cx="2860625" cy="37528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940"/>
              </a:lnSpc>
              <a:spcBef>
                <a:spcPct val="0"/>
              </a:spcBef>
            </a:pPr>
            <a:r>
              <a:rPr lang="en-US" sz="21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generated by napkin ai</a:t>
            </a:r>
          </a:p>
        </p:txBody>
      </p:sp>
    </p:spTree>
  </p:cSld>
  <p:clrMapOvr>
    <a:masterClrMapping/>
  </p:clrMapOvr>
  <p:transition>
    <p:push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screen shot of a video game&#10;&#10;AI-generated content may be incorrect.">
            <a:extLst>
              <a:ext uri="{FF2B5EF4-FFF2-40B4-BE49-F238E27FC236}">
                <a16:creationId xmlns:a16="http://schemas.microsoft.com/office/drawing/2014/main" id="{293703E3-DF47-8560-6E72-804DC7DC9D0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8364200" cy="10287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54209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15923" y="3326130"/>
            <a:ext cx="12256154" cy="34442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 b="1">
                <a:solidFill>
                  <a:srgbClr val="F6F6F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Introductions &amp; Motivations</a:t>
            </a:r>
          </a:p>
        </p:txBody>
      </p:sp>
    </p:spTree>
  </p:cSld>
  <p:clrMapOvr>
    <a:masterClrMapping/>
  </p:clrMapOvr>
  <p:transition>
    <p:push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11473" y="0"/>
            <a:ext cx="9155473" cy="10287000"/>
            <a:chOff x="0" y="0"/>
            <a:chExt cx="12207297" cy="13716000"/>
          </a:xfrm>
        </p:grpSpPr>
        <p:grpSp>
          <p:nvGrpSpPr>
            <p:cNvPr id="3" name="Group 3"/>
            <p:cNvGrpSpPr/>
            <p:nvPr/>
          </p:nvGrpSpPr>
          <p:grpSpPr>
            <a:xfrm>
              <a:off x="15297" y="0"/>
              <a:ext cx="12192000" cy="13716000"/>
              <a:chOff x="0" y="0"/>
              <a:chExt cx="2408296" cy="2709333"/>
            </a:xfrm>
          </p:grpSpPr>
          <p:sp>
            <p:nvSpPr>
              <p:cNvPr id="4" name="Freeform 4"/>
              <p:cNvSpPr/>
              <p:nvPr/>
            </p:nvSpPr>
            <p:spPr>
              <a:xfrm>
                <a:off x="0" y="0"/>
                <a:ext cx="2408296" cy="2709333"/>
              </a:xfrm>
              <a:custGeom>
                <a:avLst/>
                <a:gdLst/>
                <a:ahLst/>
                <a:cxnLst/>
                <a:rect l="l" t="t" r="r" b="b"/>
                <a:pathLst>
                  <a:path w="2408296" h="2709333">
                    <a:moveTo>
                      <a:pt x="0" y="0"/>
                    </a:moveTo>
                    <a:lnTo>
                      <a:pt x="2408296" y="0"/>
                    </a:lnTo>
                    <a:lnTo>
                      <a:pt x="2408296" y="2709333"/>
                    </a:lnTo>
                    <a:lnTo>
                      <a:pt x="0" y="2709333"/>
                    </a:lnTo>
                    <a:close/>
                  </a:path>
                </a:pathLst>
              </a:custGeom>
              <a:solidFill>
                <a:srgbClr val="001450"/>
              </a:solidFill>
            </p:spPr>
            <p:txBody>
              <a:bodyPr/>
              <a:lstStyle/>
              <a:p>
                <a:endParaRPr lang="en-GB"/>
              </a:p>
            </p:txBody>
          </p:sp>
          <p:sp>
            <p:nvSpPr>
              <p:cNvPr id="5" name="TextBox 5"/>
              <p:cNvSpPr txBox="1"/>
              <p:nvPr/>
            </p:nvSpPr>
            <p:spPr>
              <a:xfrm>
                <a:off x="0" y="-47625"/>
                <a:ext cx="2408296" cy="2756958"/>
              </a:xfrm>
              <a:prstGeom prst="rect">
                <a:avLst/>
              </a:prstGeom>
            </p:spPr>
            <p:txBody>
              <a:bodyPr lIns="50800" tIns="50800" rIns="50800" bIns="50800" rtlCol="0" anchor="ctr"/>
              <a:lstStyle/>
              <a:p>
                <a:pPr algn="ctr">
                  <a:lnSpc>
                    <a:spcPts val="3219"/>
                  </a:lnSpc>
                </a:pPr>
                <a:endParaRPr/>
              </a:p>
            </p:txBody>
          </p:sp>
        </p:grpSp>
        <p:sp>
          <p:nvSpPr>
            <p:cNvPr id="6" name="Freeform 6"/>
            <p:cNvSpPr/>
            <p:nvPr/>
          </p:nvSpPr>
          <p:spPr>
            <a:xfrm>
              <a:off x="147523" y="335659"/>
              <a:ext cx="11799566" cy="5642569"/>
            </a:xfrm>
            <a:custGeom>
              <a:avLst/>
              <a:gdLst/>
              <a:ahLst/>
              <a:cxnLst/>
              <a:rect l="l" t="t" r="r" b="b"/>
              <a:pathLst>
                <a:path w="11799566" h="5642569">
                  <a:moveTo>
                    <a:pt x="0" y="0"/>
                  </a:moveTo>
                  <a:lnTo>
                    <a:pt x="11799566" y="0"/>
                  </a:lnTo>
                  <a:lnTo>
                    <a:pt x="11799566" y="5642569"/>
                  </a:lnTo>
                  <a:lnTo>
                    <a:pt x="0" y="564256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52848" r="-52607" b="-966"/>
              </a:stretch>
            </a:blipFill>
          </p:spPr>
          <p:txBody>
            <a:bodyPr/>
            <a:lstStyle/>
            <a:p>
              <a:endParaRPr lang="en-GB"/>
            </a:p>
          </p:txBody>
        </p:sp>
        <p:sp>
          <p:nvSpPr>
            <p:cNvPr id="7" name="Freeform 7"/>
            <p:cNvSpPr/>
            <p:nvPr/>
          </p:nvSpPr>
          <p:spPr>
            <a:xfrm>
              <a:off x="0" y="7278326"/>
              <a:ext cx="12094611" cy="4977980"/>
            </a:xfrm>
            <a:custGeom>
              <a:avLst/>
              <a:gdLst/>
              <a:ahLst/>
              <a:cxnLst/>
              <a:rect l="l" t="t" r="r" b="b"/>
              <a:pathLst>
                <a:path w="12094611" h="4977980">
                  <a:moveTo>
                    <a:pt x="0" y="0"/>
                  </a:moveTo>
                  <a:lnTo>
                    <a:pt x="12094611" y="0"/>
                  </a:lnTo>
                  <a:lnTo>
                    <a:pt x="12094611" y="4977980"/>
                  </a:lnTo>
                  <a:lnTo>
                    <a:pt x="0" y="497798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-975" r="-34135"/>
              </a:stretch>
            </a:blipFill>
          </p:spPr>
          <p:txBody>
            <a:bodyPr/>
            <a:lstStyle/>
            <a:p>
              <a:endParaRPr lang="en-GB"/>
            </a:p>
          </p:txBody>
        </p:sp>
      </p:grpSp>
      <p:sp>
        <p:nvSpPr>
          <p:cNvPr id="8" name="TextBox 8"/>
          <p:cNvSpPr txBox="1"/>
          <p:nvPr/>
        </p:nvSpPr>
        <p:spPr>
          <a:xfrm>
            <a:off x="10212202" y="15795"/>
            <a:ext cx="7047098" cy="228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65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Introductions &amp; Motivations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10212202" y="6412230"/>
            <a:ext cx="7840450" cy="2846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 built this to improve recommendations—Steam’s aren’t great.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It relies on user tags, not story or content.</a:t>
            </a:r>
          </a:p>
          <a:p>
            <a:pPr marL="582930" lvl="1" indent="-291465" algn="just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So similar tags often mean bad matches—like the example shown.</a:t>
            </a:r>
          </a:p>
          <a:p>
            <a:pPr algn="just">
              <a:lnSpc>
                <a:spcPts val="3779"/>
              </a:lnSpc>
              <a:spcBef>
                <a:spcPct val="0"/>
              </a:spcBef>
            </a:pPr>
            <a:endParaRPr lang="en-US" sz="2700" b="1">
              <a:solidFill>
                <a:srgbClr val="0E0857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  <p:sp>
        <p:nvSpPr>
          <p:cNvPr id="10" name="TextBox 10"/>
          <p:cNvSpPr txBox="1"/>
          <p:nvPr/>
        </p:nvSpPr>
        <p:spPr>
          <a:xfrm>
            <a:off x="10212202" y="3182123"/>
            <a:ext cx="7840450" cy="2846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3779"/>
              </a:lnSpc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About Me: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Passionate about gaming, with a strong interest in the souls-like genre</a:t>
            </a:r>
          </a:p>
          <a:p>
            <a:pPr marL="582930" lvl="1" indent="-291465" algn="just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Experienced Steam user, with a solid understanding of the platform from a user’s perspective</a:t>
            </a:r>
          </a:p>
        </p:txBody>
      </p:sp>
    </p:spTree>
  </p:cSld>
  <p:clrMapOvr>
    <a:masterClrMapping/>
  </p:clrMapOvr>
  <p:transition>
    <p:push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15923" y="5078730"/>
            <a:ext cx="12256154" cy="16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 b="1">
                <a:solidFill>
                  <a:srgbClr val="F6F6F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Data Collection</a:t>
            </a:r>
          </a:p>
        </p:txBody>
      </p:sp>
    </p:spTree>
  </p:cSld>
  <p:clrMapOvr>
    <a:masterClrMapping/>
  </p:clrMapOvr>
  <p:transition>
    <p:push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44000" y="0"/>
            <a:ext cx="9144000" cy="10287000"/>
            <a:chOff x="0" y="0"/>
            <a:chExt cx="240829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45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408296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8734102" y="5237522"/>
            <a:ext cx="6422216" cy="2759546"/>
          </a:xfrm>
          <a:custGeom>
            <a:avLst/>
            <a:gdLst/>
            <a:ahLst/>
            <a:cxnLst/>
            <a:rect l="l" t="t" r="r" b="b"/>
            <a:pathLst>
              <a:path w="6422216" h="2759546">
                <a:moveTo>
                  <a:pt x="0" y="0"/>
                </a:moveTo>
                <a:lnTo>
                  <a:pt x="6422215" y="0"/>
                </a:lnTo>
                <a:lnTo>
                  <a:pt x="6422215" y="2759546"/>
                </a:lnTo>
                <a:lnTo>
                  <a:pt x="0" y="275954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Freeform 6"/>
          <p:cNvSpPr/>
          <p:nvPr/>
        </p:nvSpPr>
        <p:spPr>
          <a:xfrm>
            <a:off x="9671450" y="2335181"/>
            <a:ext cx="2046673" cy="1982714"/>
          </a:xfrm>
          <a:custGeom>
            <a:avLst/>
            <a:gdLst/>
            <a:ahLst/>
            <a:cxnLst/>
            <a:rect l="l" t="t" r="r" b="b"/>
            <a:pathLst>
              <a:path w="2046673" h="1982714">
                <a:moveTo>
                  <a:pt x="0" y="0"/>
                </a:moveTo>
                <a:lnTo>
                  <a:pt x="2046673" y="0"/>
                </a:lnTo>
                <a:lnTo>
                  <a:pt x="2046673" y="1982714"/>
                </a:lnTo>
                <a:lnTo>
                  <a:pt x="0" y="198271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7" name="TextBox 7"/>
          <p:cNvSpPr txBox="1"/>
          <p:nvPr/>
        </p:nvSpPr>
        <p:spPr>
          <a:xfrm>
            <a:off x="451543" y="264366"/>
            <a:ext cx="6956971" cy="11303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65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Data Collection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87092" y="3691890"/>
            <a:ext cx="8420480" cy="2846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Initially planned to download data from Kaggle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Data wasn’t up-to-date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Switched to web scraping instead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Faced infinite scroll issue on Steam</a:t>
            </a:r>
          </a:p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 b="1">
                <a:solidFill>
                  <a:srgbClr val="0E0857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Used Selenium to auto-scroll and collect data</a:t>
            </a:r>
          </a:p>
          <a:p>
            <a:pPr algn="just">
              <a:lnSpc>
                <a:spcPts val="3779"/>
              </a:lnSpc>
              <a:spcBef>
                <a:spcPct val="0"/>
              </a:spcBef>
            </a:pPr>
            <a:endParaRPr lang="en-US" sz="2700" b="1">
              <a:solidFill>
                <a:srgbClr val="0E0857"/>
              </a:solidFill>
              <a:latin typeface="Public Sans Bold"/>
              <a:ea typeface="Public Sans Bold"/>
              <a:cs typeface="Public Sans Bold"/>
              <a:sym typeface="Public Sans Bold"/>
            </a:endParaRPr>
          </a:p>
        </p:txBody>
      </p:sp>
    </p:spTree>
  </p:cSld>
  <p:clrMapOvr>
    <a:masterClrMapping/>
  </p:clrMapOvr>
  <p:transition>
    <p:push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14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3015923" y="4202430"/>
            <a:ext cx="12256154" cy="169164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3860"/>
              </a:lnSpc>
              <a:spcBef>
                <a:spcPct val="0"/>
              </a:spcBef>
            </a:pPr>
            <a:r>
              <a:rPr lang="en-US" sz="9900" b="1">
                <a:solidFill>
                  <a:srgbClr val="F6F6F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Exploring the Data</a:t>
            </a:r>
          </a:p>
        </p:txBody>
      </p:sp>
    </p:spTree>
  </p:cSld>
  <p:clrMapOvr>
    <a:masterClrMapping/>
  </p:clrMapOvr>
  <p:transition>
    <p:push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9116360" y="0"/>
            <a:ext cx="9171640" cy="10287000"/>
            <a:chOff x="0" y="0"/>
            <a:chExt cx="241557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15576" cy="2709333"/>
            </a:xfrm>
            <a:custGeom>
              <a:avLst/>
              <a:gdLst/>
              <a:ahLst/>
              <a:cxnLst/>
              <a:rect l="l" t="t" r="r" b="b"/>
              <a:pathLst>
                <a:path w="2415576" h="2709333">
                  <a:moveTo>
                    <a:pt x="0" y="0"/>
                  </a:moveTo>
                  <a:lnTo>
                    <a:pt x="2415576" y="0"/>
                  </a:lnTo>
                  <a:lnTo>
                    <a:pt x="241557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45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415576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54336" y="2816729"/>
            <a:ext cx="9062024" cy="5755204"/>
          </a:xfrm>
          <a:custGeom>
            <a:avLst/>
            <a:gdLst/>
            <a:ahLst/>
            <a:cxnLst/>
            <a:rect l="l" t="t" r="r" b="b"/>
            <a:pathLst>
              <a:path w="9062024" h="5755204">
                <a:moveTo>
                  <a:pt x="0" y="0"/>
                </a:moveTo>
                <a:lnTo>
                  <a:pt x="9062024" y="0"/>
                </a:lnTo>
                <a:lnTo>
                  <a:pt x="9062024" y="5755204"/>
                </a:lnTo>
                <a:lnTo>
                  <a:pt x="0" y="575520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209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9212156" y="370146"/>
            <a:ext cx="8952407" cy="2282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6500" b="1">
                <a:solidFill>
                  <a:srgbClr val="F6F6F6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What are the 10 most common tags?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373695" y="4753261"/>
            <a:ext cx="6207403" cy="9410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582930" lvl="1" indent="-291465" algn="just">
              <a:lnSpc>
                <a:spcPts val="3779"/>
              </a:lnSpc>
              <a:buFont typeface="Arial"/>
              <a:buChar char="•"/>
            </a:pPr>
            <a:r>
              <a:rPr lang="en-US" sz="2700">
                <a:solidFill>
                  <a:srgbClr val="F6F6F6"/>
                </a:solidFill>
                <a:latin typeface="Public Sans"/>
                <a:ea typeface="Public Sans"/>
                <a:cs typeface="Public Sans"/>
                <a:sym typeface="Public Sans"/>
              </a:rPr>
              <a:t>Steam has 446 unique tags</a:t>
            </a:r>
          </a:p>
          <a:p>
            <a:pPr marL="582930" lvl="1" indent="-291465" algn="just">
              <a:lnSpc>
                <a:spcPts val="3779"/>
              </a:lnSpc>
              <a:spcBef>
                <a:spcPct val="0"/>
              </a:spcBef>
              <a:buFont typeface="Arial"/>
              <a:buChar char="•"/>
            </a:pPr>
            <a:r>
              <a:rPr lang="en-US" sz="2700">
                <a:solidFill>
                  <a:srgbClr val="F6F6F6"/>
                </a:solidFill>
                <a:latin typeface="Public Sans"/>
                <a:ea typeface="Public Sans"/>
                <a:cs typeface="Public Sans"/>
                <a:sym typeface="Public Sans"/>
              </a:rPr>
              <a:t>Most Frequent Tag is Singleplayer</a:t>
            </a:r>
          </a:p>
        </p:txBody>
      </p:sp>
    </p:spTree>
  </p:cSld>
  <p:clrMapOvr>
    <a:masterClrMapping/>
  </p:clrMapOvr>
  <p:transition>
    <p:push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6F6F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-77469" y="0"/>
            <a:ext cx="9144000" cy="10287000"/>
            <a:chOff x="0" y="0"/>
            <a:chExt cx="2408296" cy="2709333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2408296" cy="2709333"/>
            </a:xfrm>
            <a:custGeom>
              <a:avLst/>
              <a:gdLst/>
              <a:ahLst/>
              <a:cxnLst/>
              <a:rect l="l" t="t" r="r" b="b"/>
              <a:pathLst>
                <a:path w="2408296" h="2709333">
                  <a:moveTo>
                    <a:pt x="0" y="0"/>
                  </a:moveTo>
                  <a:lnTo>
                    <a:pt x="2408296" y="0"/>
                  </a:lnTo>
                  <a:lnTo>
                    <a:pt x="2408296" y="2709333"/>
                  </a:lnTo>
                  <a:lnTo>
                    <a:pt x="0" y="2709333"/>
                  </a:lnTo>
                  <a:close/>
                </a:path>
              </a:pathLst>
            </a:custGeom>
            <a:solidFill>
              <a:srgbClr val="001450"/>
            </a:solidFill>
          </p:spPr>
          <p:txBody>
            <a:bodyPr/>
            <a:lstStyle/>
            <a:p>
              <a:endParaRPr lang="en-GB"/>
            </a:p>
          </p:txBody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2408296" cy="2756958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19"/>
                </a:lnSpc>
              </a:pPr>
              <a:endParaRPr/>
            </a:p>
          </p:txBody>
        </p:sp>
      </p:grpSp>
      <p:sp>
        <p:nvSpPr>
          <p:cNvPr id="5" name="Freeform 5"/>
          <p:cNvSpPr/>
          <p:nvPr/>
        </p:nvSpPr>
        <p:spPr>
          <a:xfrm>
            <a:off x="9184282" y="3087993"/>
            <a:ext cx="9103718" cy="5750608"/>
          </a:xfrm>
          <a:custGeom>
            <a:avLst/>
            <a:gdLst/>
            <a:ahLst/>
            <a:cxnLst/>
            <a:rect l="l" t="t" r="r" b="b"/>
            <a:pathLst>
              <a:path w="9103718" h="5750608">
                <a:moveTo>
                  <a:pt x="0" y="0"/>
                </a:moveTo>
                <a:lnTo>
                  <a:pt x="9103718" y="0"/>
                </a:lnTo>
                <a:lnTo>
                  <a:pt x="9103718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r="-1068"/>
            </a:stretch>
          </a:blipFill>
        </p:spPr>
        <p:txBody>
          <a:bodyPr/>
          <a:lstStyle/>
          <a:p>
            <a:endParaRPr lang="en-GB"/>
          </a:p>
        </p:txBody>
      </p:sp>
      <p:sp>
        <p:nvSpPr>
          <p:cNvPr id="6" name="TextBox 6"/>
          <p:cNvSpPr txBox="1"/>
          <p:nvPr/>
        </p:nvSpPr>
        <p:spPr>
          <a:xfrm>
            <a:off x="120353" y="52806"/>
            <a:ext cx="8530453" cy="34353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0" lvl="0" indent="0" algn="l">
              <a:lnSpc>
                <a:spcPts val="9100"/>
              </a:lnSpc>
              <a:spcBef>
                <a:spcPct val="0"/>
              </a:spcBef>
            </a:pPr>
            <a:r>
              <a:rPr lang="en-US" sz="6500" b="1">
                <a:solidFill>
                  <a:srgbClr val="F1F0F0"/>
                </a:solidFill>
                <a:latin typeface="Public Sans Bold"/>
                <a:ea typeface="Public Sans Bold"/>
                <a:cs typeface="Public Sans Bold"/>
                <a:sym typeface="Public Sans Bold"/>
              </a:rPr>
              <a:t>Who are the developers who make the most games?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20353" y="4608797"/>
            <a:ext cx="8530453" cy="15894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496567" lvl="1" indent="-248284" algn="just">
              <a:lnSpc>
                <a:spcPts val="3219"/>
              </a:lnSpc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There are 6952 developers on Steam who have published games.</a:t>
            </a:r>
          </a:p>
          <a:p>
            <a:pPr marL="496567" lvl="1" indent="-248284" algn="just">
              <a:lnSpc>
                <a:spcPts val="3219"/>
              </a:lnSpc>
              <a:spcBef>
                <a:spcPct val="0"/>
              </a:spcBef>
              <a:buFont typeface="Arial"/>
              <a:buChar char="•"/>
            </a:pPr>
            <a:r>
              <a:rPr lang="en-US" sz="2299">
                <a:solidFill>
                  <a:srgbClr val="F1F0F0"/>
                </a:solidFill>
                <a:latin typeface="Canva Sans"/>
                <a:ea typeface="Canva Sans"/>
                <a:cs typeface="Canva Sans"/>
                <a:sym typeface="Canva Sans"/>
              </a:rPr>
              <a:t>Square Enix produce the most amount of games released on Steam.</a:t>
            </a:r>
          </a:p>
        </p:txBody>
      </p:sp>
    </p:spTree>
  </p:cSld>
  <p:clrMapOvr>
    <a:masterClrMapping/>
  </p:clrMapOvr>
  <p:transition>
    <p:push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971</TotalTime>
  <Words>460</Words>
  <Application>Microsoft Macintosh PowerPoint</Application>
  <PresentationFormat>Custom</PresentationFormat>
  <Paragraphs>84</Paragraphs>
  <Slides>20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Public Sans</vt:lpstr>
      <vt:lpstr>Canva Sans</vt:lpstr>
      <vt:lpstr>Arial</vt:lpstr>
      <vt:lpstr>Public Sans Bold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capstone_presentation</dc:title>
  <cp:lastModifiedBy>Mahamed Abdulle</cp:lastModifiedBy>
  <cp:revision>7</cp:revision>
  <dcterms:created xsi:type="dcterms:W3CDTF">2006-08-16T00:00:00Z</dcterms:created>
  <dcterms:modified xsi:type="dcterms:W3CDTF">2025-05-16T10:45:57Z</dcterms:modified>
  <dc:identifier>DAGnblmqhak</dc:identifier>
</cp:coreProperties>
</file>

<file path=docProps/thumbnail.jpeg>
</file>